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19875"/>
            <a:ext cy="5143499" cx="8236921"/>
          </a:xfrm>
          <a:prstGeom prst="rect">
            <a:avLst/>
          </a:prstGeom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y="2366325" x="153575"/>
            <a:ext cy="2811299" cx="351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980000"/>
                </a:solidFill>
              </a:rPr>
              <a:t>Avoiding Wordiness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1: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The </a:t>
            </a:r>
            <a:r>
              <a:rPr b="1" lang="en">
                <a:solidFill>
                  <a:schemeClr val="accent1"/>
                </a:solidFill>
              </a:rPr>
              <a:t>reason why</a:t>
            </a:r>
            <a:r>
              <a:rPr b="1" lang="en">
                <a:solidFill>
                  <a:srgbClr val="3C78D8"/>
                </a:solidFill>
              </a:rPr>
              <a:t> </a:t>
            </a:r>
            <a:r>
              <a:rPr lang="en"/>
              <a:t>he went to Douglas College was </a:t>
            </a:r>
            <a:r>
              <a:rPr b="1" lang="en">
                <a:solidFill>
                  <a:schemeClr val="accent1"/>
                </a:solidFill>
              </a:rPr>
              <a:t>because</a:t>
            </a:r>
            <a:r>
              <a:rPr b="1" lang="en">
                <a:solidFill>
                  <a:srgbClr val="3C78D8"/>
                </a:solidFill>
              </a:rPr>
              <a:t> </a:t>
            </a:r>
            <a:r>
              <a:rPr lang="en"/>
              <a:t>it was </a:t>
            </a:r>
            <a:r>
              <a:rPr b="1" lang="en">
                <a:solidFill>
                  <a:schemeClr val="accent3"/>
                </a:solidFill>
              </a:rPr>
              <a:t>inexpensive </a:t>
            </a:r>
            <a:r>
              <a:rPr lang="en"/>
              <a:t>in </a:t>
            </a:r>
            <a:r>
              <a:rPr b="1" lang="en">
                <a:solidFill>
                  <a:schemeClr val="accent3"/>
                </a:solidFill>
              </a:rPr>
              <a:t>price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1: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chemeClr val="accent1"/>
                </a:solidFill>
              </a:rPr>
              <a:t>reason, why, because</a:t>
            </a:r>
            <a:r>
              <a:rPr b="1" lang="en">
                <a:solidFill>
                  <a:srgbClr val="3C78D8"/>
                </a:solidFill>
              </a:rPr>
              <a:t> </a:t>
            </a:r>
            <a:r>
              <a:rPr lang="en"/>
              <a:t>-- all refer to the same idea</a:t>
            </a:r>
          </a:p>
          <a:p>
            <a:pPr algn="ctr" rtl="0" lvl="0">
              <a:buNone/>
            </a:pPr>
            <a:r>
              <a:rPr b="1" lang="en">
                <a:solidFill>
                  <a:schemeClr val="accent3"/>
                </a:solidFill>
              </a:rPr>
              <a:t>inexpensive,</a:t>
            </a:r>
            <a:r>
              <a:rPr lang="en"/>
              <a:t> </a:t>
            </a:r>
            <a:r>
              <a:rPr b="1" lang="en">
                <a:solidFill>
                  <a:schemeClr val="accent3"/>
                </a:solidFill>
              </a:rPr>
              <a:t>price</a:t>
            </a:r>
            <a:r>
              <a:rPr lang="en"/>
              <a:t> -- “inexpensive” already includes the idea of “price”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1: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He went to Douglas College </a:t>
            </a:r>
            <a:r>
              <a:rPr lang="en">
                <a:solidFill>
                  <a:schemeClr val="accent1"/>
                </a:solidFill>
              </a:rPr>
              <a:t>because </a:t>
            </a:r>
            <a:r>
              <a:rPr lang="en"/>
              <a:t>it was </a:t>
            </a:r>
            <a:r>
              <a:rPr lang="en">
                <a:solidFill>
                  <a:schemeClr val="accent3"/>
                </a:solidFill>
              </a:rPr>
              <a:t>inexpensive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2: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Despite the fact that she was feeling ill, she came to the conclusion that she would go to work.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Example 2: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b="1" lang="en">
                <a:solidFill>
                  <a:schemeClr val="accent5"/>
                </a:solidFill>
              </a:rPr>
              <a:t>Despite the fact that</a:t>
            </a:r>
            <a:r>
              <a:rPr lang="en"/>
              <a:t> she was feeling ill, she </a:t>
            </a:r>
            <a:r>
              <a:rPr b="1" lang="en">
                <a:solidFill>
                  <a:schemeClr val="accent2"/>
                </a:solidFill>
              </a:rPr>
              <a:t>came to the conclusion that</a:t>
            </a:r>
            <a:r>
              <a:rPr lang="en"/>
              <a:t> she would go to work.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2: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chemeClr val="accent5"/>
                </a:solidFill>
              </a:rPr>
              <a:t>Despite the fact that</a:t>
            </a:r>
            <a:r>
              <a:rPr lang="en"/>
              <a:t> -- a long way of saying “despite”</a:t>
            </a:r>
          </a:p>
          <a:p>
            <a:pPr algn="ctr" rtl="0" lvl="0">
              <a:buNone/>
            </a:pPr>
            <a:r>
              <a:rPr b="1" lang="en">
                <a:solidFill>
                  <a:schemeClr val="accent2"/>
                </a:solidFill>
              </a:rPr>
              <a:t>came to the conclusion that</a:t>
            </a:r>
            <a:r>
              <a:rPr lang="en"/>
              <a:t> -- a long way of saying “decided”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2: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>
                <a:solidFill>
                  <a:schemeClr val="accent5"/>
                </a:solidFill>
              </a:rPr>
              <a:t>Despite </a:t>
            </a:r>
            <a:r>
              <a:rPr lang="en"/>
              <a:t>feeling ill, she </a:t>
            </a:r>
            <a:r>
              <a:rPr lang="en">
                <a:solidFill>
                  <a:schemeClr val="accent2"/>
                </a:solidFill>
              </a:rPr>
              <a:t>decided </a:t>
            </a:r>
            <a:r>
              <a:rPr lang="en"/>
              <a:t>she would go to work.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3: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In my opinion, I think the study of Sociology is very fascinating.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3: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chemeClr val="accent6"/>
                </a:solidFill>
              </a:rPr>
              <a:t>In my opinion, I think</a:t>
            </a:r>
            <a:r>
              <a:rPr lang="en"/>
              <a:t> the </a:t>
            </a:r>
            <a:r>
              <a:rPr b="1" lang="en">
                <a:solidFill>
                  <a:schemeClr val="accent4"/>
                </a:solidFill>
              </a:rPr>
              <a:t>study </a:t>
            </a:r>
            <a:r>
              <a:rPr lang="en"/>
              <a:t>of </a:t>
            </a:r>
            <a:r>
              <a:rPr b="1" lang="en">
                <a:solidFill>
                  <a:schemeClr val="accent4"/>
                </a:solidFill>
              </a:rPr>
              <a:t>Sociology </a:t>
            </a:r>
            <a:r>
              <a:rPr lang="en"/>
              <a:t>is </a:t>
            </a:r>
            <a:r>
              <a:rPr b="1" lang="en">
                <a:solidFill>
                  <a:schemeClr val="accent2"/>
                </a:solidFill>
              </a:rPr>
              <a:t>very fascinating</a:t>
            </a:r>
            <a:r>
              <a:rPr lang="en"/>
              <a:t>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3: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chemeClr val="accent6"/>
                </a:solidFill>
              </a:rPr>
              <a:t>In my opinion, I think</a:t>
            </a:r>
            <a:r>
              <a:rPr lang="en"/>
              <a:t> -- same idea</a:t>
            </a:r>
          </a:p>
          <a:p>
            <a:pPr algn="ctr" rtl="0" lvl="0">
              <a:buNone/>
            </a:pPr>
            <a:r>
              <a:rPr b="1" lang="en">
                <a:solidFill>
                  <a:schemeClr val="accent4"/>
                </a:solidFill>
              </a:rPr>
              <a:t>study,</a:t>
            </a:r>
            <a:r>
              <a:rPr lang="en"/>
              <a:t> </a:t>
            </a:r>
            <a:r>
              <a:rPr b="1" lang="en">
                <a:solidFill>
                  <a:schemeClr val="accent4"/>
                </a:solidFill>
              </a:rPr>
              <a:t>Sociology </a:t>
            </a:r>
            <a:r>
              <a:rPr lang="en"/>
              <a:t>-- “sociology” already includes the idea of “study”</a:t>
            </a:r>
          </a:p>
          <a:p>
            <a:pPr algn="ctr" rtl="0" lvl="0">
              <a:buNone/>
            </a:pPr>
            <a:r>
              <a:rPr b="1" lang="en">
                <a:solidFill>
                  <a:schemeClr val="accent2"/>
                </a:solidFill>
              </a:rPr>
              <a:t>very fascinating</a:t>
            </a:r>
            <a:r>
              <a:rPr lang="en"/>
              <a:t> -- “fascinating” means very interesting, so “very” is already included in the idea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u="sng" sz="6000" lang="en">
                <a:solidFill>
                  <a:srgbClr val="980000"/>
                </a:solidFill>
              </a:rPr>
              <a:t>Wordiness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/>
              <a:t>If your writing is “wordy,” that means it contains too many </a:t>
            </a:r>
            <a:r>
              <a:rPr b="1" sz="4800" lang="en"/>
              <a:t>unnecessary </a:t>
            </a:r>
            <a:r>
              <a:rPr sz="4800" lang="en"/>
              <a:t>words.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3: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chemeClr val="accent6"/>
                </a:solidFill>
              </a:rPr>
              <a:t>In my opinion, I think, </a:t>
            </a:r>
            <a:r>
              <a:rPr b="1" lang="en">
                <a:solidFill>
                  <a:schemeClr val="accent2"/>
                </a:solidFill>
              </a:rPr>
              <a:t>fascinating </a:t>
            </a:r>
            <a:r>
              <a:rPr lang="en"/>
              <a:t>-- “fascinating” is a judgement, so it is clear this is an opinion without directly stating “in my opinion” or “I think”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Example 3: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>
                <a:solidFill>
                  <a:schemeClr val="accent4"/>
                </a:solidFill>
              </a:rPr>
              <a:t>Sociology </a:t>
            </a:r>
            <a:r>
              <a:rPr lang="en"/>
              <a:t>is </a:t>
            </a:r>
            <a:r>
              <a:rPr lang="en">
                <a:solidFill>
                  <a:schemeClr val="accent2"/>
                </a:solidFill>
              </a:rPr>
              <a:t>fascinating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966025"/>
            <a:ext cy="5143500" cx="7211930"/>
          </a:xfrm>
          <a:prstGeom prst="rect">
            <a:avLst/>
          </a:prstGeom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y="112150" x="934850"/>
            <a:ext cy="885900" cx="4507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Now you try!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sz="6000" lang="en">
                <a:solidFill>
                  <a:srgbClr val="980000"/>
                </a:solidFill>
              </a:rPr>
              <a:t>Concision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/>
              <a:t>The opposite of wordy is “concise.”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sz="6000" lang="en">
                <a:solidFill>
                  <a:srgbClr val="980000"/>
                </a:solidFill>
              </a:rPr>
              <a:t>Concise Writing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/>
              <a:t>Concise writing uses enough words to get the point across, but not so many that the point gets lost.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Imagine that your idea is a delicious basket of fries.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2029250"/>
            <a:ext cy="3814125" cx="5085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sz="3000" lang="en"/>
              <a:t>Your words are the salt you use to make your idea fries awesome and delicious.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99025" x="2618525"/>
            <a:ext cy="3445925" cx="3906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sz="3000" lang="en"/>
              <a:t>But if you use too much word salt, I can’t even taste your idea fries anymore!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33500" x="2667000"/>
            <a:ext cy="3810000" cx="3810000"/>
          </a:xfrm>
          <a:prstGeom prst="rect">
            <a:avLst/>
          </a:prstGeom>
        </p:spPr>
      </p:pic>
      <p:sp>
        <p:nvSpPr>
          <p:cNvPr id="61" name="Shape 61"/>
          <p:cNvSpPr txBox="1"/>
          <p:nvPr/>
        </p:nvSpPr>
        <p:spPr>
          <a:xfrm>
            <a:off y="4273575" x="6542450"/>
            <a:ext cy="793200" cx="2379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4800" lang="en"/>
              <a:t>Gross!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sz="6000" lang="en">
                <a:solidFill>
                  <a:srgbClr val="980000"/>
                </a:solidFill>
              </a:rPr>
              <a:t>Redundancy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/>
              <a:t>Remember redundancy?  It’s a form of wordiness.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Example 1: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The reason why he went to Douglas College was because it was inexpensive in price.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