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2/22/13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2/22/13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In-text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2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a source has no page numbers (like a website), follow the usual format but </a:t>
            </a:r>
            <a:r>
              <a:rPr lang="en-US" sz="4800" b="1" dirty="0" smtClean="0"/>
              <a:t>leave out the page numbers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2336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MLA Citation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/>
              <a:t>When you use information from another source in your paper (whether you are quoting, summarizing, or paraphrasing), you must </a:t>
            </a:r>
            <a:r>
              <a:rPr lang="en-US" sz="4000" b="1" dirty="0" smtClean="0"/>
              <a:t>cite</a:t>
            </a:r>
            <a:r>
              <a:rPr lang="en-US" sz="4000" dirty="0" smtClean="0"/>
              <a:t> the source in order to </a:t>
            </a:r>
            <a:r>
              <a:rPr lang="en-US" sz="4000" b="1" dirty="0" smtClean="0"/>
              <a:t>give credit to the original author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80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MLA Citation</a:t>
            </a:r>
            <a:br>
              <a:rPr lang="en-US" sz="4800" dirty="0" smtClean="0"/>
            </a:br>
            <a:r>
              <a:rPr lang="en-US" sz="4800" dirty="0" smtClean="0"/>
              <a:t>In-text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114300" indent="0" algn="ctr">
              <a:buNone/>
            </a:pPr>
            <a:r>
              <a:rPr lang="en-US" sz="4000" dirty="0" smtClean="0"/>
              <a:t>MLA format requires you to cite your sources in two ways:</a:t>
            </a:r>
          </a:p>
          <a:p>
            <a:pPr algn="ctr"/>
            <a:r>
              <a:rPr lang="en-US" sz="4000" dirty="0" smtClean="0"/>
              <a:t>In-text citations</a:t>
            </a:r>
          </a:p>
          <a:p>
            <a:pPr algn="ctr"/>
            <a:r>
              <a:rPr lang="en-US" sz="4000" dirty="0" smtClean="0"/>
              <a:t>Works cited page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739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In-text citations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/>
              <a:t>“In-text citations” are (surprise!) citations that appear within the text of your paper.</a:t>
            </a:r>
          </a:p>
          <a:p>
            <a:pPr algn="ctr"/>
            <a:r>
              <a:rPr lang="en-US" sz="4000" dirty="0" smtClean="0"/>
              <a:t>This type of citation is also called “</a:t>
            </a:r>
            <a:r>
              <a:rPr lang="en-US" sz="4000" b="1" dirty="0" smtClean="0"/>
              <a:t>parenthetical citation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333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basic format of a parenthetical citation is this:</a:t>
            </a:r>
          </a:p>
          <a:p>
            <a:pPr lvl="1"/>
            <a:r>
              <a:rPr lang="en-US" sz="4400" dirty="0" smtClean="0"/>
              <a:t>(Boyd 145)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426128" y="5094362"/>
            <a:ext cx="2302125" cy="1210382"/>
          </a:xfrm>
          <a:prstGeom prst="borderCallout1">
            <a:avLst>
              <a:gd name="adj1" fmla="val -18955"/>
              <a:gd name="adj2" fmla="val 50288"/>
              <a:gd name="adj3" fmla="val -87500"/>
              <a:gd name="adj4" fmla="val 64254"/>
            </a:avLst>
          </a:prstGeom>
          <a:noFill/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Author’s last name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3337108" y="5082911"/>
            <a:ext cx="2302125" cy="1210382"/>
          </a:xfrm>
          <a:prstGeom prst="borderCallout1">
            <a:avLst>
              <a:gd name="adj1" fmla="val -18955"/>
              <a:gd name="adj2" fmla="val 50288"/>
              <a:gd name="adj3" fmla="val -90779"/>
              <a:gd name="adj4" fmla="val 9943"/>
            </a:avLst>
          </a:prstGeom>
          <a:noFill/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Page number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1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name 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 smtClean="0"/>
              <a:t>If you use the author’s name in your text, you can leave their name out of your parenthetical citation:</a:t>
            </a:r>
          </a:p>
          <a:p>
            <a:r>
              <a:rPr lang="en-US" sz="4000" dirty="0" smtClean="0"/>
              <a:t>According to Stark, the Iron Man suit is a marvel of modern engineering (15).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180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name in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 smtClean="0"/>
              <a:t>If you don’t use the author’s name in your text, you must include it in your citation:</a:t>
            </a:r>
          </a:p>
          <a:p>
            <a:r>
              <a:rPr lang="en-US" sz="4000" dirty="0" smtClean="0"/>
              <a:t>According to a recent book by its creator, the Iron Man suit is a marvel of modern engineering (Stark 15).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371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If there is more than one author, list them all in your citation:</a:t>
            </a:r>
          </a:p>
          <a:p>
            <a:r>
              <a:rPr lang="en-US" sz="3200" dirty="0" smtClean="0"/>
              <a:t>Banner and Rogers write, in their manual for future superheroes, “Fear no one, not even a god” (133).</a:t>
            </a:r>
          </a:p>
          <a:p>
            <a:r>
              <a:rPr lang="en-US" sz="3200" dirty="0" smtClean="0"/>
              <a:t>“Fear no one, not even a god,” is the advice you’ll find in a new manual for superheroes (Banner and Rogers 133).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856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 smtClean="0"/>
              <a:t>If no author is listed, use the title of the book or article as your citation (if it is long, shorten it to a few important words):</a:t>
            </a:r>
          </a:p>
          <a:p>
            <a:r>
              <a:rPr lang="en-US" sz="2800" dirty="0" smtClean="0"/>
              <a:t>The article “Super Romance is in the Air” claims that Black Widow and Hawkeye are dating exclusively.</a:t>
            </a:r>
          </a:p>
          <a:p>
            <a:r>
              <a:rPr lang="en-US" sz="2800" dirty="0" smtClean="0"/>
              <a:t>A recent gossip article suggests that Black Widow and Hawkeye may be romantically involved (Super Romance).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61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4198</TotalTime>
  <Words>384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MLA Citation</vt:lpstr>
      <vt:lpstr>MLA Citation</vt:lpstr>
      <vt:lpstr>MLA Citation In-text</vt:lpstr>
      <vt:lpstr>In-text citations</vt:lpstr>
      <vt:lpstr>Parenthetical citation</vt:lpstr>
      <vt:lpstr>Author’s name in text</vt:lpstr>
      <vt:lpstr>Author’s name in Citation</vt:lpstr>
      <vt:lpstr>Multiple authors</vt:lpstr>
      <vt:lpstr>No author</vt:lpstr>
      <vt:lpstr>No page numbers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Citation</dc:title>
  <dc:creator>Civitas</dc:creator>
  <cp:lastModifiedBy>Civitas</cp:lastModifiedBy>
  <cp:revision>3</cp:revision>
  <dcterms:created xsi:type="dcterms:W3CDTF">2013-02-21T16:56:43Z</dcterms:created>
  <dcterms:modified xsi:type="dcterms:W3CDTF">2013-02-25T14:24:42Z</dcterms:modified>
</cp:coreProperties>
</file>