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3/12/13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Apostrophes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4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566671"/>
            <a:ext cx="8407893" cy="4407408"/>
          </a:xfrm>
        </p:spPr>
        <p:txBody>
          <a:bodyPr anchor="t">
            <a:noAutofit/>
          </a:bodyPr>
          <a:lstStyle/>
          <a:p>
            <a:r>
              <a:rPr lang="en-US" sz="4000" dirty="0" smtClean="0"/>
              <a:t>do not = don’t</a:t>
            </a:r>
          </a:p>
          <a:p>
            <a:r>
              <a:rPr lang="en-US" sz="4000" dirty="0" smtClean="0"/>
              <a:t>I am = I’m</a:t>
            </a:r>
          </a:p>
          <a:p>
            <a:r>
              <a:rPr lang="en-US" sz="4000" dirty="0" smtClean="0"/>
              <a:t>he will = he’ll</a:t>
            </a:r>
          </a:p>
          <a:p>
            <a:r>
              <a:rPr lang="en-US" sz="4000" dirty="0" smtClean="0"/>
              <a:t>who is = who’s</a:t>
            </a:r>
          </a:p>
          <a:p>
            <a:r>
              <a:rPr lang="en-US" sz="4000" dirty="0" smtClean="0"/>
              <a:t>should not = shouldn’t</a:t>
            </a:r>
          </a:p>
          <a:p>
            <a:r>
              <a:rPr lang="en-US" sz="4000" dirty="0"/>
              <a:t>d</a:t>
            </a:r>
            <a:r>
              <a:rPr lang="en-US" sz="4000" dirty="0" smtClean="0"/>
              <a:t>id not = didn’t</a:t>
            </a:r>
          </a:p>
          <a:p>
            <a:r>
              <a:rPr lang="en-US" sz="4000" dirty="0" smtClean="0"/>
              <a:t>could have = could’ve</a:t>
            </a:r>
          </a:p>
          <a:p>
            <a:pPr marL="45720" indent="0"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Omission of letters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9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To show possession (ownership)</a:t>
            </a:r>
          </a:p>
          <a:p>
            <a:r>
              <a:rPr lang="en-US" sz="4400" dirty="0" smtClean="0"/>
              <a:t>To show the omission (deletion) of letters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Apostrophes have Two main uses: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4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 smtClean="0"/>
              <a:t>To show that something belongs to a </a:t>
            </a:r>
            <a:r>
              <a:rPr lang="en-US" sz="4000" dirty="0" smtClean="0">
                <a:solidFill>
                  <a:srgbClr val="C66951"/>
                </a:solidFill>
              </a:rPr>
              <a:t>singular</a:t>
            </a:r>
            <a:r>
              <a:rPr lang="en-US" sz="4000" dirty="0" smtClean="0"/>
              <a:t> noun, add </a:t>
            </a:r>
            <a:r>
              <a:rPr lang="en-US" sz="4000" b="1" dirty="0" smtClean="0">
                <a:solidFill>
                  <a:schemeClr val="accent1"/>
                </a:solidFill>
              </a:rPr>
              <a:t>‘s </a:t>
            </a:r>
            <a:r>
              <a:rPr lang="en-US" sz="4000" dirty="0" smtClean="0"/>
              <a:t>to the owner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1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The hat that belongs to the boy = the boy</a:t>
            </a:r>
            <a:r>
              <a:rPr lang="en-US" sz="4400" b="1" dirty="0" smtClean="0">
                <a:solidFill>
                  <a:srgbClr val="C66951"/>
                </a:solidFill>
              </a:rPr>
              <a:t>’s</a:t>
            </a:r>
            <a:r>
              <a:rPr lang="en-US" sz="4400" dirty="0" smtClean="0"/>
              <a:t> hat</a:t>
            </a:r>
          </a:p>
          <a:p>
            <a:r>
              <a:rPr lang="en-US" sz="4400" dirty="0" smtClean="0"/>
              <a:t>The hat that belongs to James = James</a:t>
            </a:r>
            <a:r>
              <a:rPr lang="en-US" sz="4400" b="1" dirty="0" smtClean="0">
                <a:solidFill>
                  <a:srgbClr val="C66951"/>
                </a:solidFill>
              </a:rPr>
              <a:t>’s</a:t>
            </a:r>
            <a:r>
              <a:rPr lang="en-US" sz="4400" dirty="0" smtClean="0"/>
              <a:t> hat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7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4400" dirty="0"/>
              <a:t>To show that something belongs to a </a:t>
            </a:r>
            <a:r>
              <a:rPr lang="en-US" sz="4400" dirty="0" smtClean="0">
                <a:solidFill>
                  <a:srgbClr val="C66951"/>
                </a:solidFill>
              </a:rPr>
              <a:t>plural </a:t>
            </a:r>
            <a:r>
              <a:rPr lang="en-US" sz="4400" dirty="0" smtClean="0"/>
              <a:t>noun</a:t>
            </a:r>
          </a:p>
          <a:p>
            <a:pPr lvl="1"/>
            <a:r>
              <a:rPr lang="en-US" sz="4400" dirty="0" smtClean="0"/>
              <a:t>add </a:t>
            </a:r>
            <a:r>
              <a:rPr lang="en-US" sz="4400" b="1" dirty="0">
                <a:solidFill>
                  <a:schemeClr val="accent1"/>
                </a:solidFill>
              </a:rPr>
              <a:t>‘s </a:t>
            </a:r>
            <a:r>
              <a:rPr lang="en-US" sz="4400" dirty="0"/>
              <a:t>to the </a:t>
            </a:r>
            <a:r>
              <a:rPr lang="en-US" sz="4400" dirty="0" smtClean="0"/>
              <a:t>owner if the noun </a:t>
            </a:r>
            <a:r>
              <a:rPr lang="en-US" sz="4400" dirty="0" smtClean="0">
                <a:solidFill>
                  <a:srgbClr val="C66951"/>
                </a:solidFill>
              </a:rPr>
              <a:t>does not end in –s</a:t>
            </a:r>
          </a:p>
          <a:p>
            <a:pPr lvl="1"/>
            <a:r>
              <a:rPr lang="en-US" sz="4400" dirty="0" smtClean="0"/>
              <a:t>add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C66951"/>
                </a:solidFill>
              </a:rPr>
              <a:t>‘</a:t>
            </a:r>
            <a:r>
              <a:rPr lang="en-US" sz="4400" dirty="0" smtClean="0"/>
              <a:t> to the owner if the noun </a:t>
            </a:r>
            <a:r>
              <a:rPr lang="en-US" sz="4400" dirty="0" smtClean="0">
                <a:solidFill>
                  <a:srgbClr val="C66951"/>
                </a:solidFill>
              </a:rPr>
              <a:t>does end in –s </a:t>
            </a:r>
            <a:endParaRPr lang="en-US" sz="4400" dirty="0">
              <a:solidFill>
                <a:srgbClr val="C66951"/>
              </a:solidFill>
            </a:endParaRPr>
          </a:p>
          <a:p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The game of the children = the children</a:t>
            </a:r>
            <a:r>
              <a:rPr lang="en-US" sz="4400" b="1" dirty="0" smtClean="0">
                <a:solidFill>
                  <a:srgbClr val="C66951"/>
                </a:solidFill>
              </a:rPr>
              <a:t>’s</a:t>
            </a:r>
            <a:r>
              <a:rPr lang="en-US" sz="4400" dirty="0" smtClean="0"/>
              <a:t> game</a:t>
            </a:r>
          </a:p>
          <a:p>
            <a:r>
              <a:rPr lang="en-US" sz="4400" dirty="0" smtClean="0"/>
              <a:t>The toys that belong to the two cats = the cats</a:t>
            </a:r>
            <a:r>
              <a:rPr lang="en-US" sz="4400" b="1" dirty="0" smtClean="0">
                <a:solidFill>
                  <a:srgbClr val="C66951"/>
                </a:solidFill>
              </a:rPr>
              <a:t>’</a:t>
            </a:r>
            <a:r>
              <a:rPr lang="en-US" sz="4400" dirty="0" smtClean="0"/>
              <a:t> toys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8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To show ownership of a compound subject (more than one noun), add </a:t>
            </a:r>
            <a:r>
              <a:rPr lang="en-US" sz="4400" b="1" dirty="0" smtClean="0">
                <a:solidFill>
                  <a:srgbClr val="C66951"/>
                </a:solidFill>
              </a:rPr>
              <a:t>‘s </a:t>
            </a:r>
            <a:r>
              <a:rPr lang="en-US" sz="4400" dirty="0" smtClean="0"/>
              <a:t>to the end of the last owner listed.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The apartment that belongs to Tim and Anne = Tim and Anne</a:t>
            </a:r>
            <a:r>
              <a:rPr lang="en-US" sz="4400" b="1" dirty="0" smtClean="0">
                <a:solidFill>
                  <a:srgbClr val="C66951"/>
                </a:solidFill>
              </a:rPr>
              <a:t>’s</a:t>
            </a:r>
            <a:r>
              <a:rPr lang="en-US" sz="4400" dirty="0" smtClean="0"/>
              <a:t> apartment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4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 smtClean="0"/>
              <a:t>Use an apostrophe in a contraction to stand in for the missing letter(s).</a:t>
            </a:r>
          </a:p>
          <a:p>
            <a:r>
              <a:rPr lang="en-US" sz="4000" dirty="0" smtClean="0"/>
              <a:t>The apostrophe goes in the same place the missing letter(s) would be.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Omission of letters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57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18</TotalTime>
  <Words>229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Apostrophes</vt:lpstr>
      <vt:lpstr>Apostrophes have Two main uses:</vt:lpstr>
      <vt:lpstr>Possession</vt:lpstr>
      <vt:lpstr>Possession</vt:lpstr>
      <vt:lpstr>possession</vt:lpstr>
      <vt:lpstr>Possession</vt:lpstr>
      <vt:lpstr>Possession</vt:lpstr>
      <vt:lpstr>Possession</vt:lpstr>
      <vt:lpstr>Omission of letters</vt:lpstr>
      <vt:lpstr>Omission of letters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</dc:title>
  <dc:creator>Civitas</dc:creator>
  <cp:lastModifiedBy>Civitas</cp:lastModifiedBy>
  <cp:revision>2</cp:revision>
  <dcterms:created xsi:type="dcterms:W3CDTF">2013-03-12T13:20:23Z</dcterms:created>
  <dcterms:modified xsi:type="dcterms:W3CDTF">2013-03-12T13:39:17Z</dcterms:modified>
</cp:coreProperties>
</file>